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5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49"/>
  </p:notesMasterIdLst>
  <p:handoutMasterIdLst>
    <p:handoutMasterId r:id="rId50"/>
  </p:handoutMasterIdLst>
  <p:sldIdLst>
    <p:sldId id="2727" r:id="rId2"/>
    <p:sldId id="3091" r:id="rId3"/>
    <p:sldId id="2816" r:id="rId4"/>
    <p:sldId id="2988" r:id="rId5"/>
    <p:sldId id="2921" r:id="rId6"/>
    <p:sldId id="2943" r:id="rId7"/>
    <p:sldId id="2809" r:id="rId8"/>
    <p:sldId id="2982" r:id="rId9"/>
    <p:sldId id="1863" r:id="rId10"/>
    <p:sldId id="2865" r:id="rId11"/>
    <p:sldId id="2710" r:id="rId12"/>
    <p:sldId id="2981" r:id="rId13"/>
    <p:sldId id="2818" r:id="rId14"/>
    <p:sldId id="2989" r:id="rId15"/>
    <p:sldId id="2996" r:id="rId16"/>
    <p:sldId id="2990" r:id="rId17"/>
    <p:sldId id="2802" r:id="rId18"/>
    <p:sldId id="2993" r:id="rId19"/>
    <p:sldId id="2994" r:id="rId20"/>
    <p:sldId id="2997" r:id="rId21"/>
    <p:sldId id="2991" r:id="rId22"/>
    <p:sldId id="2744" r:id="rId23"/>
    <p:sldId id="2208" r:id="rId24"/>
    <p:sldId id="1833" r:id="rId25"/>
    <p:sldId id="2998" r:id="rId26"/>
    <p:sldId id="1838" r:id="rId27"/>
    <p:sldId id="2215" r:id="rId28"/>
    <p:sldId id="2757" r:id="rId29"/>
    <p:sldId id="2999" r:id="rId30"/>
    <p:sldId id="1719" r:id="rId31"/>
    <p:sldId id="2625" r:id="rId32"/>
    <p:sldId id="2626" r:id="rId33"/>
    <p:sldId id="3094" r:id="rId34"/>
    <p:sldId id="1855" r:id="rId35"/>
    <p:sldId id="2983" r:id="rId36"/>
    <p:sldId id="2995" r:id="rId37"/>
    <p:sldId id="2045" r:id="rId38"/>
    <p:sldId id="3001" r:id="rId39"/>
    <p:sldId id="2984" r:id="rId40"/>
    <p:sldId id="2985" r:id="rId41"/>
    <p:sldId id="2945" r:id="rId42"/>
    <p:sldId id="2986" r:id="rId43"/>
    <p:sldId id="2951" r:id="rId44"/>
    <p:sldId id="2956" r:id="rId45"/>
    <p:sldId id="2957" r:id="rId46"/>
    <p:sldId id="3092" r:id="rId47"/>
    <p:sldId id="285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75"/>
    <p:restoredTop sz="97532"/>
  </p:normalViewPr>
  <p:slideViewPr>
    <p:cSldViewPr snapToGrid="0" snapToObjects="1">
      <p:cViewPr varScale="1">
        <p:scale>
          <a:sx n="125" d="100"/>
          <a:sy n="125" d="100"/>
        </p:scale>
        <p:origin x="2040" y="17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5/15/24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2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inframes Before Amazon Web Cloud Computing">
            <a:extLst>
              <a:ext uri="{FF2B5EF4-FFF2-40B4-BE49-F238E27FC236}">
                <a16:creationId xmlns:a16="http://schemas.microsoft.com/office/drawing/2014/main" id="{44C6431B-B590-F44B-2397-B61E66741E7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5"/>
          <a:stretch/>
        </p:blipFill>
        <p:spPr bwMode="auto">
          <a:xfrm>
            <a:off x="0" y="0"/>
            <a:ext cx="1230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9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  <p:sldLayoutId id="2147483799" r:id="rId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NUL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NULL"/><Relationship Id="rId17" Type="http://schemas.openxmlformats.org/officeDocument/2006/relationships/image" Target="../media/image4.tiff"/><Relationship Id="rId2" Type="http://schemas.openxmlformats.org/officeDocument/2006/relationships/tags" Target="../tags/tag2.xml"/><Relationship Id="rId16" Type="http://schemas.openxmlformats.org/officeDocument/2006/relationships/image" Target="NUL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NUL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tags" Target="../tags/tag3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31.xml"/><Relationship Id="rId34" Type="http://schemas.openxmlformats.org/officeDocument/2006/relationships/tags" Target="../tags/tag44.xml"/><Relationship Id="rId50" Type="http://schemas.openxmlformats.org/officeDocument/2006/relationships/tags" Target="NULL"/><Relationship Id="rId55" Type="http://schemas.openxmlformats.org/officeDocument/2006/relationships/image" Target="NUL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9" Type="http://schemas.openxmlformats.org/officeDocument/2006/relationships/tags" Target="../tags/tag39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tags" Target="../tags/tag42.xml"/><Relationship Id="rId37" Type="http://schemas.openxmlformats.org/officeDocument/2006/relationships/tags" Target="../tags/tag47.xml"/><Relationship Id="rId40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tags" Target="NUL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36" Type="http://schemas.openxmlformats.org/officeDocument/2006/relationships/tags" Target="../tags/tag46.xml"/><Relationship Id="rId57" Type="http://schemas.openxmlformats.org/officeDocument/2006/relationships/image" Target="NUL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tags" Target="../tags/tag41.xml"/><Relationship Id="rId52" Type="http://schemas.openxmlformats.org/officeDocument/2006/relationships/tags" Target="NUL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35" Type="http://schemas.openxmlformats.org/officeDocument/2006/relationships/tags" Target="../tags/tag45.xml"/><Relationship Id="rId56" Type="http://schemas.openxmlformats.org/officeDocument/2006/relationships/tags" Target="NULL"/><Relationship Id="rId8" Type="http://schemas.openxmlformats.org/officeDocument/2006/relationships/tags" Target="../tags/tag18.xml"/><Relationship Id="rId51" Type="http://schemas.openxmlformats.org/officeDocument/2006/relationships/image" Target="NULL"/><Relationship Id="rId3" Type="http://schemas.openxmlformats.org/officeDocument/2006/relationships/tags" Target="../tags/tag13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tags" Target="../tags/tag43.xml"/><Relationship Id="rId38" Type="http://schemas.openxmlformats.org/officeDocument/2006/relationships/tags" Target="../tags/tag48.xml"/><Relationship Id="rId59" Type="http://schemas.openxmlformats.org/officeDocument/2006/relationships/image" Target="NULL"/><Relationship Id="rId20" Type="http://schemas.openxmlformats.org/officeDocument/2006/relationships/tags" Target="../tags/tag30.xml"/><Relationship Id="rId54" Type="http://schemas.openxmlformats.org/officeDocument/2006/relationships/tags" Target="NULL"/><Relationship Id="rId1" Type="http://schemas.openxmlformats.org/officeDocument/2006/relationships/tags" Target="../tags/tag11.xml"/><Relationship Id="rId6" Type="http://schemas.openxmlformats.org/officeDocument/2006/relationships/tags" Target="../tags/tag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tags" Target="../tags/tag77.xml"/><Relationship Id="rId39" Type="http://schemas.openxmlformats.org/officeDocument/2006/relationships/tags" Target="../tags/tag90.xml"/><Relationship Id="rId21" Type="http://schemas.openxmlformats.org/officeDocument/2006/relationships/tags" Target="../tags/tag72.xml"/><Relationship Id="rId34" Type="http://schemas.openxmlformats.org/officeDocument/2006/relationships/tags" Target="../tags/tag85.xml"/><Relationship Id="rId42" Type="http://schemas.openxmlformats.org/officeDocument/2006/relationships/tags" Target="../tags/tag93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29" Type="http://schemas.openxmlformats.org/officeDocument/2006/relationships/tags" Target="../tags/tag80.xml"/><Relationship Id="rId41" Type="http://schemas.openxmlformats.org/officeDocument/2006/relationships/tags" Target="../tags/tag92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32" Type="http://schemas.openxmlformats.org/officeDocument/2006/relationships/tags" Target="../tags/tag83.xml"/><Relationship Id="rId37" Type="http://schemas.openxmlformats.org/officeDocument/2006/relationships/tags" Target="../tags/tag88.xml"/><Relationship Id="rId40" Type="http://schemas.openxmlformats.org/officeDocument/2006/relationships/tags" Target="../tags/tag91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tags" Target="../tags/tag79.xml"/><Relationship Id="rId36" Type="http://schemas.openxmlformats.org/officeDocument/2006/relationships/tags" Target="../tags/tag87.xml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31" Type="http://schemas.openxmlformats.org/officeDocument/2006/relationships/tags" Target="../tags/tag8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tags" Target="../tags/tag78.xml"/><Relationship Id="rId30" Type="http://schemas.openxmlformats.org/officeDocument/2006/relationships/tags" Target="../tags/tag81.xml"/><Relationship Id="rId35" Type="http://schemas.openxmlformats.org/officeDocument/2006/relationships/tags" Target="../tags/tag86.xml"/><Relationship Id="rId43" Type="http://schemas.openxmlformats.org/officeDocument/2006/relationships/tags" Target="../tags/tag94.xml"/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33" Type="http://schemas.openxmlformats.org/officeDocument/2006/relationships/tags" Target="../tags/tag84.xml"/><Relationship Id="rId38" Type="http://schemas.openxmlformats.org/officeDocument/2006/relationships/tags" Target="../tags/tag8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tags" Target="../tags/tag120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tags" Target="../tags/tag119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Relationship Id="rId27" Type="http://schemas.openxmlformats.org/officeDocument/2006/relationships/tags" Target="../tags/tag12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tags" Target="../tags/tag134.xml"/><Relationship Id="rId18" Type="http://schemas.openxmlformats.org/officeDocument/2006/relationships/tags" Target="../tags/tag139.xml"/><Relationship Id="rId3" Type="http://schemas.openxmlformats.org/officeDocument/2006/relationships/tags" Target="../tags/tag124.xml"/><Relationship Id="rId21" Type="http://schemas.openxmlformats.org/officeDocument/2006/relationships/tags" Target="../tags/tag142.xml"/><Relationship Id="rId7" Type="http://schemas.openxmlformats.org/officeDocument/2006/relationships/tags" Target="../tags/tag128.xml"/><Relationship Id="rId12" Type="http://schemas.openxmlformats.org/officeDocument/2006/relationships/tags" Target="../tags/tag133.xml"/><Relationship Id="rId17" Type="http://schemas.openxmlformats.org/officeDocument/2006/relationships/tags" Target="../tags/tag138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123.xml"/><Relationship Id="rId16" Type="http://schemas.openxmlformats.org/officeDocument/2006/relationships/tags" Target="../tags/tag137.xml"/><Relationship Id="rId20" Type="http://schemas.openxmlformats.org/officeDocument/2006/relationships/tags" Target="../tags/tag141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24" Type="http://schemas.openxmlformats.org/officeDocument/2006/relationships/tags" Target="../tags/tag145.xml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23" Type="http://schemas.openxmlformats.org/officeDocument/2006/relationships/tags" Target="../tags/tag144.xml"/><Relationship Id="rId10" Type="http://schemas.openxmlformats.org/officeDocument/2006/relationships/tags" Target="../tags/tag131.xml"/><Relationship Id="rId19" Type="http://schemas.openxmlformats.org/officeDocument/2006/relationships/tags" Target="../tags/tag140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Relationship Id="rId22" Type="http://schemas.openxmlformats.org/officeDocument/2006/relationships/tags" Target="../tags/tag14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56335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91471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- 13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132080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2.08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42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31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90"/>
            <a:ext cx="11313710" cy="103755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592424"/>
              </p:ext>
            </p:extLst>
          </p:nvPr>
        </p:nvGraphicFramePr>
        <p:xfrm>
          <a:off x="264374" y="3642402"/>
          <a:ext cx="11479730" cy="2364613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Bitwise </a:t>
                      </a:r>
                      <a:r>
                        <a:rPr lang="en-US" sz="1600" b="1" i="0" u="none" strike="noStrike" dirty="0">
                          <a:solidFill>
                            <a:srgbClr val="0000FF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NOT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a = ~b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mvn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, 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 = ~R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7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412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77922" y="2656069"/>
            <a:ext cx="8481843" cy="37130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</a:rPr>
              <a:t>bitwise &amp;        </a:t>
            </a:r>
            <a:r>
              <a:rPr lang="en-US" b="1" dirty="0">
                <a:solidFill>
                  <a:srgbClr val="7030A0"/>
                </a:solidFill>
              </a:rPr>
              <a:t>versus      </a:t>
            </a:r>
            <a:r>
              <a:rPr lang="en-US" b="1" dirty="0">
                <a:solidFill>
                  <a:srgbClr val="0070C0"/>
                </a:solidFill>
              </a:rPr>
              <a:t> Boolean &amp;&amp;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bitwise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  </a:t>
            </a:r>
            <a:r>
              <a:rPr lang="en-US" b="1" dirty="0">
                <a:solidFill>
                  <a:srgbClr val="7030A0"/>
                </a:solidFill>
                <a:cs typeface="Courier New" panose="02070309020205020404" pitchFamily="49" charset="0"/>
              </a:rPr>
              <a:t>versus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Boolean 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!0xff = 0x0 (Boolean)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/>
        </p:nvGraphicFramePr>
        <p:xfrm>
          <a:off x="1690798" y="1165253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6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83">
                  <a:extLst>
                    <a:ext uri="{9D8B030D-6E8A-4147-A177-3AD203B41FA5}">
                      <a16:colId xmlns:a16="http://schemas.microsoft.com/office/drawing/2014/main" val="3772163998"/>
                    </a:ext>
                  </a:extLst>
                </a:gridCol>
                <a:gridCol w="24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51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7B6EF-D37E-C6CF-D2AE-B114921ED7B7}"/>
              </a:ext>
            </a:extLst>
          </p:cNvPr>
          <p:cNvSpPr txBox="1"/>
          <p:nvPr/>
        </p:nvSpPr>
        <p:spPr>
          <a:xfrm>
            <a:off x="2428563" y="79592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Boolean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DE63E-FE1F-5A06-2F88-D77C582A931F}"/>
              </a:ext>
            </a:extLst>
          </p:cNvPr>
          <p:cNvSpPr txBox="1"/>
          <p:nvPr/>
        </p:nvSpPr>
        <p:spPr>
          <a:xfrm>
            <a:off x="6525830" y="79529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Bitwise Operators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593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/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85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889226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1327265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7225703" y="3546188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ff</a:t>
            </a:r>
          </a:p>
        </p:txBody>
      </p:sp>
    </p:spTree>
    <p:extLst>
      <p:ext uri="{BB962C8B-B14F-4D97-AF65-F5344CB8AC3E}">
        <p14:creationId xmlns:p14="http://schemas.microsoft.com/office/powerpoint/2010/main" val="227894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505421" y="817016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505421" y="3363092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78668" y="3678934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613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634760" y="139854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34760" y="3757190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806586" y="3736613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18583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8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30416" y="2868742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59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10EEE6-8CD4-43B9-26CA-C1AB125B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20" y="624840"/>
            <a:ext cx="5781040" cy="578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4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08305" y="2582356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45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PA7/PA8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417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48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878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95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4951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46582" y="585551"/>
            <a:ext cx="6815590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(on pi-cluster with 32-bit int)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F22B-8714-5255-D9AA-4B91FAC2427A}"/>
              </a:ext>
            </a:extLst>
          </p:cNvPr>
          <p:cNvSpPr txBox="1"/>
          <p:nvPr/>
        </p:nvSpPr>
        <p:spPr>
          <a:xfrm>
            <a:off x="1743654" y="2222516"/>
            <a:ext cx="433644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char c = -1;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int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d = 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j = d;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= 0x%hhx\n",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%d\n",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0x%x\n",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 = 0x%hhx\n",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decimal = %d\n",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= 0x%x\n",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EC53A-9565-16F2-06E3-415ED884DE73}"/>
              </a:ext>
            </a:extLst>
          </p:cNvPr>
          <p:cNvSpPr txBox="1"/>
          <p:nvPr/>
        </p:nvSpPr>
        <p:spPr>
          <a:xfrm>
            <a:off x="7510338" y="2899623"/>
            <a:ext cx="2159566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decimal = -1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= 0xff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-1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0xffffffff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0x1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= 0x1</a:t>
            </a:r>
          </a:p>
        </p:txBody>
      </p:sp>
    </p:spTree>
    <p:extLst>
      <p:ext uri="{BB962C8B-B14F-4D97-AF65-F5344CB8AC3E}">
        <p14:creationId xmlns:p14="http://schemas.microsoft.com/office/powerpoint/2010/main" val="2752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C8052A2-13F7-8247-8362-1AE4DFD13651}"/>
              </a:ext>
            </a:extLst>
          </p:cNvPr>
          <p:cNvSpPr/>
          <p:nvPr/>
        </p:nvSpPr>
        <p:spPr bwMode="auto">
          <a:xfrm>
            <a:off x="8718037" y="1565627"/>
            <a:ext cx="2933270" cy="38588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Version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79329" y="3503399"/>
            <a:ext cx="5281618" cy="19296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422738" y="1823136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926870" y="910637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322246" y="953227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020140" y="956301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762763" y="64992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230372" y="4054834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491581" y="1665521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5790218" y="2664451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D0234358-C017-141B-F550-C08FD479C068}"/>
              </a:ext>
            </a:extLst>
          </p:cNvPr>
          <p:cNvSpPr/>
          <p:nvPr/>
        </p:nvSpPr>
        <p:spPr>
          <a:xfrm rot="5400000" flipH="1">
            <a:off x="9894805" y="2699581"/>
            <a:ext cx="2666025" cy="1240858"/>
          </a:xfrm>
          <a:prstGeom prst="uturnArrow">
            <a:avLst>
              <a:gd name="adj1" fmla="val 3932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 uiExpand="1" build="p" animBg="1"/>
      <p:bldP spid="55" grpId="0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/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07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9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570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DE17-4EF5-1492-BFCD-055647AD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33366"/>
          </a:xfrm>
        </p:spPr>
        <p:txBody>
          <a:bodyPr/>
          <a:lstStyle/>
          <a:p>
            <a:r>
              <a:rPr lang="en-US" dirty="0"/>
              <a:t>Using pointers to examine byte order (on pi-cluster)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D2FE6D-F63D-B614-5C08-44EAF07E4C3B}"/>
              </a:ext>
            </a:extLst>
          </p:cNvPr>
          <p:cNvSpPr/>
          <p:nvPr/>
        </p:nvSpPr>
        <p:spPr bwMode="auto">
          <a:xfrm>
            <a:off x="341891" y="3070796"/>
            <a:ext cx="6236718" cy="364212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SZ 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foo[SZ] = {0x11223344, 0xaabbccdd};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(unsigned char *)foo;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  </a:t>
            </a:r>
            <a:r>
              <a:rPr lang="en-US" sz="1600" i="1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print from MSB to LSB – high to low memory)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(foo)-1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 0; </a:t>
            </a:r>
            <a:r>
              <a:rPr lang="en-US" sz="16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("byte %d: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80D679-2A3A-0CE3-E976-9B14D1B08A44}"/>
              </a:ext>
            </a:extLst>
          </p:cNvPr>
          <p:cNvSpPr/>
          <p:nvPr/>
        </p:nvSpPr>
        <p:spPr bwMode="auto">
          <a:xfrm>
            <a:off x="7114779" y="3093384"/>
            <a:ext cx="2234013" cy="348240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./</a:t>
            </a:r>
            <a:r>
              <a:rPr lang="en-US" sz="2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2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7: aa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6: bb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5: cc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4: dd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3: 11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2: 22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1: 33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0: 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53314E-92FF-7C57-0694-F366873ED9E4}"/>
              </a:ext>
            </a:extLst>
          </p:cNvPr>
          <p:cNvGrpSpPr/>
          <p:nvPr/>
        </p:nvGrpSpPr>
        <p:grpSpPr>
          <a:xfrm>
            <a:off x="9385832" y="3465806"/>
            <a:ext cx="2541946" cy="3022846"/>
            <a:chOff x="9900689" y="1854602"/>
            <a:chExt cx="2541946" cy="30228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A420C4-99DC-6EE8-1AEE-CA707264CA19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18FEF-6583-B1D8-EFAA-C687581E202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9F021E-3CCA-8702-9BDD-AB1F5BCF2D6E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CFD6CC-281A-8AC4-4710-B15CB2C2C881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6BF323-A4E8-E4D8-60EB-233259CB66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0x44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07EF67-1C44-4C74-5BFC-3B498A1E50E5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92139-F0D1-2C92-84C4-B58C816CA416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9A04BF-206A-49D0-7F11-3B5CB7A37866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248A0B-C65D-EE7A-DD17-4DB82823CF45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152D7-81A4-622C-36CC-A060C7EF4AF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82D77F-ECA6-5778-9031-B3905D525AAD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669242-0531-B9FF-0F24-F330EB1A71EE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95AC86-A396-1FB2-EFA6-3579E1E64139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0xdd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91FE9-D667-4D43-1798-A6F338FE80C9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0xcc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D2C3B-DB38-CF46-2390-6E3C8FA95874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0xbb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CF04A5-43F1-4368-E68B-4DE23AE5CDB3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4F2A775-4AE8-C146-25B1-2B9C257B54A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51">
            <a:extLst>
              <a:ext uri="{FF2B5EF4-FFF2-40B4-BE49-F238E27FC236}">
                <a16:creationId xmlns:a16="http://schemas.microsoft.com/office/drawing/2014/main" id="{D8208950-33E4-31DC-3D1F-FF677188AC09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994621" y="1017313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Rectangle 41">
              <a:extLst>
                <a:ext uri="{FF2B5EF4-FFF2-40B4-BE49-F238E27FC236}">
                  <a16:creationId xmlns:a16="http://schemas.microsoft.com/office/drawing/2014/main" id="{6348EA36-63BD-6ED7-36EE-CD4DAA8901E5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16" name="Rectangle 42">
              <a:extLst>
                <a:ext uri="{FF2B5EF4-FFF2-40B4-BE49-F238E27FC236}">
                  <a16:creationId xmlns:a16="http://schemas.microsoft.com/office/drawing/2014/main" id="{F49077DF-C2CA-DFE6-312F-742F8474654A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25" name="Rectangle 43">
              <a:extLst>
                <a:ext uri="{FF2B5EF4-FFF2-40B4-BE49-F238E27FC236}">
                  <a16:creationId xmlns:a16="http://schemas.microsoft.com/office/drawing/2014/main" id="{D672E91E-4905-7AC5-6F34-1255D0DA7D0B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26" name="Rectangle 44">
              <a:extLst>
                <a:ext uri="{FF2B5EF4-FFF2-40B4-BE49-F238E27FC236}">
                  <a16:creationId xmlns:a16="http://schemas.microsoft.com/office/drawing/2014/main" id="{06293960-F845-A571-C6D8-93CDA7B71169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27" name="Group 49">
            <a:extLst>
              <a:ext uri="{FF2B5EF4-FFF2-40B4-BE49-F238E27FC236}">
                <a16:creationId xmlns:a16="http://schemas.microsoft.com/office/drawing/2014/main" id="{A76E6650-3A41-21D7-5D81-2CEA13980657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10451521" y="714153"/>
            <a:ext cx="690563" cy="2419351"/>
            <a:chOff x="2784" y="3293"/>
            <a:chExt cx="435" cy="1524"/>
          </a:xfrm>
        </p:grpSpPr>
        <p:sp>
          <p:nvSpPr>
            <p:cNvPr id="28" name="Rectangle 9">
              <a:extLst>
                <a:ext uri="{FF2B5EF4-FFF2-40B4-BE49-F238E27FC236}">
                  <a16:creationId xmlns:a16="http://schemas.microsoft.com/office/drawing/2014/main" id="{C331C1F7-7B94-47A7-6D8E-37105256BE24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B8DC596C-047A-1B89-FC67-8E73C4D8161B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11">
              <a:extLst>
                <a:ext uri="{FF2B5EF4-FFF2-40B4-BE49-F238E27FC236}">
                  <a16:creationId xmlns:a16="http://schemas.microsoft.com/office/drawing/2014/main" id="{738CFA93-74B2-827A-1056-980654DAA98C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4336AAE0-B15E-D883-A376-0C26D42A0A1F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A75C446F-D69F-2554-8292-FDFFE02E8308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EBB013E7-FC14-9C9C-1B1F-46C9FCE4ACED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15">
              <a:extLst>
                <a:ext uri="{FF2B5EF4-FFF2-40B4-BE49-F238E27FC236}">
                  <a16:creationId xmlns:a16="http://schemas.microsoft.com/office/drawing/2014/main" id="{8868F75F-A652-DD19-4415-D768687810EF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Rectangle 16">
              <a:extLst>
                <a:ext uri="{FF2B5EF4-FFF2-40B4-BE49-F238E27FC236}">
                  <a16:creationId xmlns:a16="http://schemas.microsoft.com/office/drawing/2014/main" id="{75EFFBCF-DD02-308E-845D-07577BE51125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7" name="Group 52">
            <a:extLst>
              <a:ext uri="{FF2B5EF4-FFF2-40B4-BE49-F238E27FC236}">
                <a16:creationId xmlns:a16="http://schemas.microsoft.com/office/drawing/2014/main" id="{D4A6EA36-D1D3-944D-DFE4-1669121A2605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10478509" y="1317402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8" name="Rectangle 45">
              <a:extLst>
                <a:ext uri="{FF2B5EF4-FFF2-40B4-BE49-F238E27FC236}">
                  <a16:creationId xmlns:a16="http://schemas.microsoft.com/office/drawing/2014/main" id="{D71094EA-5499-BD36-CA82-968AEC928120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39" name="Rectangle 46">
              <a:extLst>
                <a:ext uri="{FF2B5EF4-FFF2-40B4-BE49-F238E27FC236}">
                  <a16:creationId xmlns:a16="http://schemas.microsoft.com/office/drawing/2014/main" id="{6D19808C-83F9-D9B4-6CC7-F7B616BD35E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40" name="Rectangle 47">
              <a:extLst>
                <a:ext uri="{FF2B5EF4-FFF2-40B4-BE49-F238E27FC236}">
                  <a16:creationId xmlns:a16="http://schemas.microsoft.com/office/drawing/2014/main" id="{734CE0F5-4687-6850-84FF-CDD972976B35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41" name="Rectangle 48">
              <a:extLst>
                <a:ext uri="{FF2B5EF4-FFF2-40B4-BE49-F238E27FC236}">
                  <a16:creationId xmlns:a16="http://schemas.microsoft.com/office/drawing/2014/main" id="{22CDCAB1-6C4B-9EC0-1AF1-B3C408E6B565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42" name="Rectangle 31">
            <a:extLst>
              <a:ext uri="{FF2B5EF4-FFF2-40B4-BE49-F238E27FC236}">
                <a16:creationId xmlns:a16="http://schemas.microsoft.com/office/drawing/2014/main" id="{35CD1CA0-6947-FFCF-1335-2DACF79E72F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271407" y="37126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AC02995-3392-A413-77C3-60A28EE3A4DF}"/>
              </a:ext>
            </a:extLst>
          </p:cNvPr>
          <p:cNvGrpSpPr/>
          <p:nvPr/>
        </p:nvGrpSpPr>
        <p:grpSpPr>
          <a:xfrm>
            <a:off x="3408440" y="1467888"/>
            <a:ext cx="2274982" cy="910773"/>
            <a:chOff x="4565579" y="3145805"/>
            <a:chExt cx="2274982" cy="91077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BF5A89-C0C2-3C5A-A162-46D32B6ABD86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2E51215-9210-9FC6-DAE0-2A92FD886C4B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EA38AF8-760E-7F1F-C8A1-59282ED8A208}"/>
              </a:ext>
            </a:extLst>
          </p:cNvPr>
          <p:cNvGrpSpPr/>
          <p:nvPr/>
        </p:nvGrpSpPr>
        <p:grpSpPr>
          <a:xfrm>
            <a:off x="7391021" y="1482288"/>
            <a:ext cx="2339102" cy="850463"/>
            <a:chOff x="7967710" y="2820695"/>
            <a:chExt cx="2339102" cy="85046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BEEB15-1991-8512-36F4-B78F734823E9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7D78A9E5-7EF5-981C-7E26-D4A4C4BBF3F2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E6BD711-108D-EA52-278B-2E0FD1514C09}"/>
              </a:ext>
            </a:extLst>
          </p:cNvPr>
          <p:cNvGrpSpPr/>
          <p:nvPr/>
        </p:nvGrpSpPr>
        <p:grpSpPr>
          <a:xfrm>
            <a:off x="11164309" y="1310359"/>
            <a:ext cx="685800" cy="1227815"/>
            <a:chOff x="8699737" y="4507245"/>
            <a:chExt cx="685800" cy="1227815"/>
          </a:xfrm>
        </p:grpSpPr>
        <p:sp>
          <p:nvSpPr>
            <p:cNvPr id="50" name="Rectangle 5">
              <a:extLst>
                <a:ext uri="{FF2B5EF4-FFF2-40B4-BE49-F238E27FC236}">
                  <a16:creationId xmlns:a16="http://schemas.microsoft.com/office/drawing/2014/main" id="{57EF306B-DEC0-E62B-6CC3-E8160E4B50E3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51" name="Rectangle 6">
              <a:extLst>
                <a:ext uri="{FF2B5EF4-FFF2-40B4-BE49-F238E27FC236}">
                  <a16:creationId xmlns:a16="http://schemas.microsoft.com/office/drawing/2014/main" id="{079DD3C7-48F4-9B8F-6EE9-D144A8346040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52" name="Rectangle 7">
              <a:extLst>
                <a:ext uri="{FF2B5EF4-FFF2-40B4-BE49-F238E27FC236}">
                  <a16:creationId xmlns:a16="http://schemas.microsoft.com/office/drawing/2014/main" id="{A7205865-C8E0-A4CA-D98B-E58B079DA55F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53" name="Rectangle 8">
              <a:extLst>
                <a:ext uri="{FF2B5EF4-FFF2-40B4-BE49-F238E27FC236}">
                  <a16:creationId xmlns:a16="http://schemas.microsoft.com/office/drawing/2014/main" id="{4AE042B0-C77E-13A6-2BEC-0C67F423982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002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07221" y="1052303"/>
            <a:ext cx="6494784" cy="3959761"/>
            <a:chOff x="5378744" y="1736863"/>
            <a:chExt cx="6494784" cy="39597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736863"/>
              <a:ext cx="6494784" cy="3959761"/>
              <a:chOff x="190785" y="1374726"/>
              <a:chExt cx="6494784" cy="395976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25900" y="2411784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71996" y="2348752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0x</a:t>
                </a:r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79740" y="-270252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41295" y="1374726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81804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63370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24458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51239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0x1234568c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44814" y="2401211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4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8362-B16A-5D4D-929A-065D91C2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08" y="161915"/>
            <a:ext cx="10515600" cy="326715"/>
          </a:xfrm>
        </p:spPr>
        <p:txBody>
          <a:bodyPr/>
          <a:lstStyle/>
          <a:p>
            <a:r>
              <a:rPr lang="en-US" dirty="0"/>
              <a:t>Shift and Rotate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/>
        </p:nvGraphicFramePr>
        <p:xfrm>
          <a:off x="69277" y="2615466"/>
          <a:ext cx="12053453" cy="365759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1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24920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Syntax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x &lt;&lt;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&gt;&gt;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– 32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Arithmetic Shift Right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Sign extends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1 - 32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= (x&gt;&gt;n)|(x&lt;&lt;(32-n));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right rotate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rot: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8006914" y="3096495"/>
            <a:ext cx="4054017" cy="3150786"/>
            <a:chOff x="7981119" y="1813123"/>
            <a:chExt cx="4054017" cy="315078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25" y="1813123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19" y="2658071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1991" y="3416496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69710" y="4181842"/>
              <a:ext cx="3108619" cy="782067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666F35-AC0F-CD46-B18E-AF28104F48C1}"/>
              </a:ext>
            </a:extLst>
          </p:cNvPr>
          <p:cNvGrpSpPr/>
          <p:nvPr/>
        </p:nvGrpSpPr>
        <p:grpSpPr>
          <a:xfrm>
            <a:off x="286816" y="465383"/>
            <a:ext cx="5582408" cy="1878518"/>
            <a:chOff x="209950" y="457200"/>
            <a:chExt cx="5582408" cy="187851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C94EA85-36FC-F14D-B2FA-2F4E7B7378A7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138C9CBF-F78B-9C47-8487-58E0FA2BDA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1A4A246-486E-1D49-90B6-982CEB9FE77E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5CDDC7B-E048-8B4D-AF7B-7787696DF0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312E8D-0615-3C4B-BFBC-1B3A2CEB0875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402050A-387D-4543-8F97-6A90F46966B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D4AE29E-C2BC-354A-8988-1BFA100C922F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4D259-FC4C-7440-945C-1D91CC6EC1CD}"/>
              </a:ext>
            </a:extLst>
          </p:cNvPr>
          <p:cNvSpPr txBox="1"/>
          <p:nvPr/>
        </p:nvSpPr>
        <p:spPr>
          <a:xfrm>
            <a:off x="3444852" y="577492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4B08E82-19D5-C345-8E39-2D12DC87F4FF}"/>
              </a:ext>
            </a:extLst>
          </p:cNvPr>
          <p:cNvSpPr txBox="1"/>
          <p:nvPr/>
        </p:nvSpPr>
        <p:spPr>
          <a:xfrm>
            <a:off x="2600933" y="575768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37EA491-2E5B-CE47-9794-A8FA4CB75E17}"/>
              </a:ext>
            </a:extLst>
          </p:cNvPr>
          <p:cNvCxnSpPr>
            <a:cxnSpLocks/>
          </p:cNvCxnSpPr>
          <p:nvPr/>
        </p:nvCxnSpPr>
        <p:spPr bwMode="auto">
          <a:xfrm flipV="1">
            <a:off x="3013721" y="935458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10C8C97-6D46-8F48-9342-44A9DBEE8AA6}"/>
              </a:ext>
            </a:extLst>
          </p:cNvPr>
          <p:cNvSpPr txBox="1"/>
          <p:nvPr/>
        </p:nvSpPr>
        <p:spPr>
          <a:xfrm>
            <a:off x="2322450" y="1303086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0B7B8AE-3469-7642-AA30-F827BAB0C087}"/>
              </a:ext>
            </a:extLst>
          </p:cNvPr>
          <p:cNvSpPr txBox="1"/>
          <p:nvPr/>
        </p:nvSpPr>
        <p:spPr>
          <a:xfrm>
            <a:off x="901279" y="1805792"/>
            <a:ext cx="507873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  5 bits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DABAEB-3BDF-4949-AAA3-F8378499B4C2}"/>
              </a:ext>
            </a:extLst>
          </p:cNvPr>
          <p:cNvGrpSpPr/>
          <p:nvPr/>
        </p:nvGrpSpPr>
        <p:grpSpPr>
          <a:xfrm>
            <a:off x="6417388" y="454491"/>
            <a:ext cx="5557196" cy="1889410"/>
            <a:chOff x="6417388" y="454491"/>
            <a:chExt cx="5557196" cy="188941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A63F1AF-BD9C-C141-9B65-44A162435970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BC1347B-4BD2-4E49-95AF-6D5E75402D1F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47BBDCBD-D29C-C543-AA5F-1F5CC6F260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4CB93B4-7EBA-814D-A9A7-0FA09E2FC65A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B6071613-F5E4-AC4E-ADCB-90D0414DD2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001FDE5-6D88-944D-AFB2-27963F218641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394C034-2661-6245-A817-520CF75AFBB3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8E6F9C6-3FA1-8A40-BCBA-B1C66A7E9AF4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BC503FB-2FBE-5E49-84CC-5DEAFA92C15E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5532784-9B63-B740-8047-2466914363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627DE8-5F0C-CA4B-A005-A1996298F179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37EB093-0AEE-2B48-9655-BE4A7E1FBA60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97E0C89-4C38-F34F-B941-3C473A19C05B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494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</a:t>
                </a:r>
                <a:r>
                  <a:rPr lang="en-US" sz="2200" dirty="0">
                    <a:solidFill>
                      <a:srgbClr val="FF0000"/>
                    </a:solidFill>
                  </a:rPr>
                  <a:t>compiler</a:t>
                </a:r>
              </a:p>
              <a:p>
                <a:pPr lvl="1"/>
                <a:r>
                  <a:rPr lang="en-US" sz="2200" dirty="0" err="1">
                    <a:solidFill>
                      <a:srgbClr val="FF000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1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162697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 // bit 31 is a one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3052F-BA82-3746-91BA-77D8C8B91EB4}"/>
              </a:ext>
            </a:extLst>
          </p:cNvPr>
          <p:cNvGrpSpPr/>
          <p:nvPr/>
        </p:nvGrpSpPr>
        <p:grpSpPr>
          <a:xfrm>
            <a:off x="5454791" y="3496757"/>
            <a:ext cx="3084729" cy="2787427"/>
            <a:chOff x="1171140" y="2342568"/>
            <a:chExt cx="3084729" cy="278742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83FFC9B-0C3C-B546-9F15-828D96594648}"/>
                </a:ext>
              </a:extLst>
            </p:cNvPr>
            <p:cNvSpPr/>
            <p:nvPr/>
          </p:nvSpPr>
          <p:spPr bwMode="auto">
            <a:xfrm>
              <a:off x="1171140" y="3134746"/>
              <a:ext cx="3073276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-1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neg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0C9AF-3A72-5A4F-9424-3A689DBA3DFD}"/>
                </a:ext>
              </a:extLst>
            </p:cNvPr>
            <p:cNvSpPr txBox="1"/>
            <p:nvPr/>
          </p:nvSpPr>
          <p:spPr>
            <a:xfrm>
              <a:off x="1182592" y="2342568"/>
              <a:ext cx="3073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 if r0 negative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83A73F-503C-1085-AA05-FB22C7EB2719}"/>
              </a:ext>
            </a:extLst>
          </p:cNvPr>
          <p:cNvSpPr/>
          <p:nvPr/>
        </p:nvSpPr>
        <p:spPr bwMode="auto">
          <a:xfrm>
            <a:off x="579206" y="4354262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-1)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neg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</a:t>
            </a:r>
            <a:r>
              <a:rPr lang="en-US" dirty="0" err="1"/>
              <a:t>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00133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0x7b ab ab 77  // bit 31 is a zero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67F2B9-B368-9F4A-B6D4-8BDEE6917CC1}"/>
              </a:ext>
            </a:extLst>
          </p:cNvPr>
          <p:cNvGrpSpPr/>
          <p:nvPr/>
        </p:nvGrpSpPr>
        <p:grpSpPr>
          <a:xfrm>
            <a:off x="5724530" y="3396212"/>
            <a:ext cx="3663946" cy="2831730"/>
            <a:chOff x="854288" y="3916170"/>
            <a:chExt cx="3663946" cy="283173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DCBBB71-25A1-854B-B6F0-B32EAF50A660}"/>
                </a:ext>
              </a:extLst>
            </p:cNvPr>
            <p:cNvSpPr/>
            <p:nvPr/>
          </p:nvSpPr>
          <p:spPr bwMode="auto">
            <a:xfrm>
              <a:off x="946185" y="4752651"/>
              <a:ext cx="3572049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0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positive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BDE43-AA57-DA47-9408-5C8AA0327F5C}"/>
                </a:ext>
              </a:extLst>
            </p:cNvPr>
            <p:cNvSpPr txBox="1"/>
            <p:nvPr/>
          </p:nvSpPr>
          <p:spPr>
            <a:xfrm>
              <a:off x="854288" y="3916170"/>
              <a:ext cx="2903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if r0 positive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B24FA-F461-01DF-3966-3FA66CDF07C0}"/>
              </a:ext>
            </a:extLst>
          </p:cNvPr>
          <p:cNvSpPr/>
          <p:nvPr/>
        </p:nvSpPr>
        <p:spPr bwMode="auto">
          <a:xfrm>
            <a:off x="1266886" y="4045434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0)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pos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8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807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– Version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0471" y="3652325"/>
            <a:ext cx="5281618" cy="24050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290471" y="1506511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06E79A-8EBD-A241-9BC3-666617D2E9E6}"/>
              </a:ext>
            </a:extLst>
          </p:cNvPr>
          <p:cNvSpPr/>
          <p:nvPr/>
        </p:nvSpPr>
        <p:spPr bwMode="auto">
          <a:xfrm>
            <a:off x="8832705" y="1276086"/>
            <a:ext cx="3245114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794603" y="594012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189979" y="636602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3887873" y="639676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62490" y="1354919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73769" y="4085934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224598" y="2083072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877147" y="4728702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258A1A28-A025-50B9-6ADE-003F138F788D}"/>
              </a:ext>
            </a:extLst>
          </p:cNvPr>
          <p:cNvSpPr/>
          <p:nvPr/>
        </p:nvSpPr>
        <p:spPr>
          <a:xfrm rot="5400000" flipH="1">
            <a:off x="10243703" y="3509348"/>
            <a:ext cx="2263869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4" grpId="0" animBg="1"/>
      <p:bldP spid="55" grpId="0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PA7</a:t>
            </a:r>
          </a:p>
        </p:txBody>
      </p:sp>
    </p:spTree>
    <p:extLst>
      <p:ext uri="{BB962C8B-B14F-4D97-AF65-F5344CB8AC3E}">
        <p14:creationId xmlns:p14="http://schemas.microsoft.com/office/powerpoint/2010/main" val="1477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84205"/>
            <a:chOff x="271969" y="4699467"/>
            <a:chExt cx="11203724" cy="21842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754320" y="3050614"/>
              <a:ext cx="149306" cy="6101735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70190" y="5120849"/>
              <a:ext cx="224590" cy="2005290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111837" y="6237341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38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9045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/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/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/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21107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r0;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433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Example: Swapping bits7,6 with bits 1,0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0942300" y="528353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0974016" y="2804787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933154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188481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0955801" y="108072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2169848" y="1123845"/>
            <a:ext cx="115698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source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574378-C527-D7B7-3A40-D7BDDCAB283E}"/>
              </a:ext>
            </a:extLst>
          </p:cNvPr>
          <p:cNvSpPr txBox="1"/>
          <p:nvPr/>
        </p:nvSpPr>
        <p:spPr>
          <a:xfrm>
            <a:off x="11119501" y="1920333"/>
            <a:ext cx="62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834A91-64BC-EF3C-611A-FC64F57B769D}"/>
              </a:ext>
            </a:extLst>
          </p:cNvPr>
          <p:cNvSpPr txBox="1"/>
          <p:nvPr/>
        </p:nvSpPr>
        <p:spPr>
          <a:xfrm>
            <a:off x="10942301" y="364404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9DDF8D9-3833-0FC0-BBF1-86C635C65869}"/>
              </a:ext>
            </a:extLst>
          </p:cNvPr>
          <p:cNvSpPr txBox="1"/>
          <p:nvPr/>
        </p:nvSpPr>
        <p:spPr>
          <a:xfrm>
            <a:off x="76200" y="1821932"/>
            <a:ext cx="332044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 r1, r0, 0x3</a:t>
            </a:r>
          </a:p>
          <a:p>
            <a:pPr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(optional bits 31-8 == 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26C631-5B83-BFAF-BEB0-4FAC0326A73D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1761401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41339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241339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27D277-7EB5-A405-7624-DE42ED4DDA91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2600662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00055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200055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4AF1E0-AAB5-09B1-250A-75EBBCE602EF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3457152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57767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257767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7C55D5D-7F63-F8CE-12C5-463E82E9158F}"/>
              </a:ext>
            </a:extLst>
          </p:cNvPr>
          <p:cNvGraphicFramePr>
            <a:graphicFrameLocks noGrp="1"/>
          </p:cNvGraphicFramePr>
          <p:nvPr/>
        </p:nvGraphicFramePr>
        <p:xfrm>
          <a:off x="3454343" y="4345412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188481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2C62989-B4C9-D99B-63B9-1BDC47EF66F6}"/>
              </a:ext>
            </a:extLst>
          </p:cNvPr>
          <p:cNvGraphicFramePr>
            <a:graphicFrameLocks noGrp="1"/>
          </p:cNvGraphicFramePr>
          <p:nvPr/>
        </p:nvGraphicFramePr>
        <p:xfrm>
          <a:off x="3454343" y="6043476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188481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16CC981-B43F-5154-449B-79DF47DE06EF}"/>
              </a:ext>
            </a:extLst>
          </p:cNvPr>
          <p:cNvSpPr txBox="1"/>
          <p:nvPr/>
        </p:nvSpPr>
        <p:spPr>
          <a:xfrm>
            <a:off x="10942300" y="449777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4E6D36-94B2-0B03-0E24-29FCDC5ECFDD}"/>
              </a:ext>
            </a:extLst>
          </p:cNvPr>
          <p:cNvSpPr txBox="1"/>
          <p:nvPr/>
        </p:nvSpPr>
        <p:spPr>
          <a:xfrm>
            <a:off x="10955801" y="619283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5FF38EA-25D4-EE81-C264-5E9FFF7E10A6}"/>
              </a:ext>
            </a:extLst>
          </p:cNvPr>
          <p:cNvGraphicFramePr>
            <a:graphicFrameLocks noGrp="1"/>
          </p:cNvGraphicFramePr>
          <p:nvPr/>
        </p:nvGraphicFramePr>
        <p:xfrm>
          <a:off x="3454343" y="5160964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73887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D1877FD-76B0-D02F-0FA5-B08852154EE7}"/>
              </a:ext>
            </a:extLst>
          </p:cNvPr>
          <p:cNvSpPr txBox="1"/>
          <p:nvPr/>
        </p:nvSpPr>
        <p:spPr>
          <a:xfrm>
            <a:off x="76200" y="2841029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r1, r1,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1F6475-B20B-4202-AB7D-5FB78AEE09E9}"/>
              </a:ext>
            </a:extLst>
          </p:cNvPr>
          <p:cNvSpPr txBox="1"/>
          <p:nvPr/>
        </p:nvSpPr>
        <p:spPr>
          <a:xfrm>
            <a:off x="64823" y="3682800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r1, r0, 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F6A15F-1F5E-B414-EC8B-7D1A59ECEE70}"/>
              </a:ext>
            </a:extLst>
          </p:cNvPr>
          <p:cNvSpPr txBox="1"/>
          <p:nvPr/>
        </p:nvSpPr>
        <p:spPr>
          <a:xfrm>
            <a:off x="6397" y="4537847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 r0, r0, 0xc3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41D99E-8320-3024-8977-C8C8158ED1EC}"/>
              </a:ext>
            </a:extLst>
          </p:cNvPr>
          <p:cNvSpPr txBox="1"/>
          <p:nvPr/>
        </p:nvSpPr>
        <p:spPr>
          <a:xfrm>
            <a:off x="34972" y="5398431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r0, r0, r2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AAB3F4-3FC5-741D-A341-BD4EB409F78B}"/>
              </a:ext>
            </a:extLst>
          </p:cNvPr>
          <p:cNvSpPr txBox="1"/>
          <p:nvPr/>
        </p:nvSpPr>
        <p:spPr>
          <a:xfrm>
            <a:off x="74348" y="6176007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r0, r0, r1</a:t>
            </a:r>
          </a:p>
        </p:txBody>
      </p:sp>
    </p:spTree>
    <p:extLst>
      <p:ext uri="{BB962C8B-B14F-4D97-AF65-F5344CB8AC3E}">
        <p14:creationId xmlns:p14="http://schemas.microsoft.com/office/powerpoint/2010/main" val="151849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6" grpId="0"/>
      <p:bldP spid="34" grpId="0"/>
      <p:bldP spid="42" grpId="0"/>
      <p:bldP spid="43" grpId="0"/>
      <p:bldP spid="48" grpId="0" animBg="1"/>
      <p:bldP spid="14" grpId="0"/>
      <p:bldP spid="15" grpId="0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354821" y="384987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rot </a:t>
            </a:r>
            <a:r>
              <a:rPr lang="en-US" dirty="0"/>
              <a:t> to get a 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428671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A415BB2-1609-D24E-835F-93AF9B6E576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1102" y="545365"/>
            <a:ext cx="9348803" cy="15410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Select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mask</a:t>
            </a:r>
            <a:r>
              <a:rPr lang="en-US" dirty="0"/>
              <a:t> of one's surrounded by zero's to select the bits that have a 1 in the mask, all other bits will be set to zero 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BF1AE16-E845-614A-B584-32BB347482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4821" y="2168868"/>
            <a:ext cx="9348803" cy="16127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Clear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 mask of zero's surrounded by one's to select the bits that have a 1 in the mask, all other bits will be set to zero 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5EEB3F7-0EBA-2D4B-9DD1-F6402E91B22C}"/>
              </a:ext>
            </a:extLst>
          </p:cNvPr>
          <p:cNvGraphicFramePr>
            <a:graphicFrameLocks noGrp="1"/>
          </p:cNvGraphicFramePr>
          <p:nvPr/>
        </p:nvGraphicFramePr>
        <p:xfrm>
          <a:off x="1677539" y="3270616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1EC8726-1E3A-384B-B514-C776C05FCEA5}"/>
              </a:ext>
            </a:extLst>
          </p:cNvPr>
          <p:cNvGraphicFramePr>
            <a:graphicFrameLocks noGrp="1"/>
          </p:cNvGraphicFramePr>
          <p:nvPr/>
        </p:nvGraphicFramePr>
        <p:xfrm>
          <a:off x="1663820" y="1558225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5C46431-4972-664C-B663-C7D911FD423F}"/>
              </a:ext>
            </a:extLst>
          </p:cNvPr>
          <p:cNvSpPr txBox="1"/>
          <p:nvPr/>
        </p:nvSpPr>
        <p:spPr>
          <a:xfrm>
            <a:off x="3039839" y="1253820"/>
            <a:ext cx="3501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selects this field when used with 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A8E442-5C12-A34A-9B5F-EEACA9A7AB5B}"/>
              </a:ext>
            </a:extLst>
          </p:cNvPr>
          <p:cNvSpPr txBox="1"/>
          <p:nvPr/>
        </p:nvSpPr>
        <p:spPr>
          <a:xfrm>
            <a:off x="8982282" y="1638183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selection mask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80B41-CDC2-EF48-AB80-11C39594BF41}"/>
              </a:ext>
            </a:extLst>
          </p:cNvPr>
          <p:cNvGrpSpPr/>
          <p:nvPr/>
        </p:nvGrpSpPr>
        <p:grpSpPr>
          <a:xfrm>
            <a:off x="3813597" y="2917492"/>
            <a:ext cx="6926844" cy="744684"/>
            <a:chOff x="2854047" y="3444499"/>
            <a:chExt cx="6926844" cy="7446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B82803-BE70-104C-8D08-699D1D2ADC1A}"/>
                </a:ext>
              </a:extLst>
            </p:cNvPr>
            <p:cNvSpPr txBox="1"/>
            <p:nvPr/>
          </p:nvSpPr>
          <p:spPr>
            <a:xfrm>
              <a:off x="7999634" y="3850629"/>
              <a:ext cx="1781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 a field mask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90056-643F-6F44-852B-3A2155EF8833}"/>
                </a:ext>
              </a:extLst>
            </p:cNvPr>
            <p:cNvSpPr txBox="1"/>
            <p:nvPr/>
          </p:nvSpPr>
          <p:spPr>
            <a:xfrm>
              <a:off x="2854047" y="3444499"/>
              <a:ext cx="340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clears this field when used with and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D736E9-8134-6145-B03E-3DA73C51D379}"/>
              </a:ext>
            </a:extLst>
          </p:cNvPr>
          <p:cNvSpPr txBox="1"/>
          <p:nvPr/>
        </p:nvSpPr>
        <p:spPr>
          <a:xfrm>
            <a:off x="1515814" y="4855554"/>
            <a:ext cx="2980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msb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FF961785-3B68-C843-8EEE-02B25104BF39}"/>
              </a:ext>
            </a:extLst>
          </p:cNvPr>
          <p:cNvSpPr/>
          <p:nvPr/>
        </p:nvSpPr>
        <p:spPr>
          <a:xfrm>
            <a:off x="3347750" y="4666209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58462-52EB-0748-B8A9-2255EAABD25B}"/>
              </a:ext>
            </a:extLst>
          </p:cNvPr>
          <p:cNvSpPr txBox="1"/>
          <p:nvPr/>
        </p:nvSpPr>
        <p:spPr>
          <a:xfrm>
            <a:off x="5034353" y="4855554"/>
            <a:ext cx="28648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lsb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E64C4E31-8781-DA42-9695-5BEA139198A7}"/>
              </a:ext>
            </a:extLst>
          </p:cNvPr>
          <p:cNvSpPr/>
          <p:nvPr/>
        </p:nvSpPr>
        <p:spPr>
          <a:xfrm>
            <a:off x="5419114" y="4666208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33">
            <a:extLst>
              <a:ext uri="{FF2B5EF4-FFF2-40B4-BE49-F238E27FC236}">
                <a16:creationId xmlns:a16="http://schemas.microsoft.com/office/drawing/2014/main" id="{78B704C8-03C1-D193-EC1E-04E1E730776E}"/>
              </a:ext>
            </a:extLst>
          </p:cNvPr>
          <p:cNvSpPr txBox="1">
            <a:spLocks/>
          </p:cNvSpPr>
          <p:nvPr/>
        </p:nvSpPr>
        <p:spPr>
          <a:xfrm>
            <a:off x="1354821" y="535015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Insert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with fields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916B8D3-83AE-807A-07CC-4C9634C4E773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578699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54AABB-621C-4548-77AF-AF741103982C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6301962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9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2657" y="5281733"/>
            <a:ext cx="5534647" cy="604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B9F323-1204-F356-3F9B-BA9DA43534F9}"/>
              </a:ext>
            </a:extLst>
          </p:cNvPr>
          <p:cNvSpPr/>
          <p:nvPr/>
        </p:nvSpPr>
        <p:spPr bwMode="auto">
          <a:xfrm>
            <a:off x="6243779" y="95561"/>
            <a:ext cx="5596964" cy="66824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r3, 0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10	// loop guard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r0, r0, r1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  // loop guard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r2, r2, r1 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1 // loop iteration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r0</a:t>
            </a: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C5294C25-3E79-9E46-4E5E-80B056787D13}"/>
              </a:ext>
            </a:extLst>
          </p:cNvPr>
          <p:cNvSpPr/>
          <p:nvPr/>
        </p:nvSpPr>
        <p:spPr>
          <a:xfrm rot="5400000" flipH="1" flipV="1">
            <a:off x="5704679" y="2917316"/>
            <a:ext cx="1621926" cy="835743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43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2E8498B2-AB69-45F8-EE43-0F6AB87B08D5}"/>
              </a:ext>
            </a:extLst>
          </p:cNvPr>
          <p:cNvSpPr/>
          <p:nvPr/>
        </p:nvSpPr>
        <p:spPr>
          <a:xfrm rot="5400000" flipH="1" flipV="1">
            <a:off x="3734042" y="2750352"/>
            <a:ext cx="5349762" cy="104918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62999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11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397" y="1405966"/>
            <a:ext cx="5067512" cy="22878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It is hard to understand and debug loops when you </a:t>
            </a:r>
            <a:r>
              <a:rPr lang="en-US" sz="2400" dirty="0">
                <a:solidFill>
                  <a:srgbClr val="FF0000"/>
                </a:solidFill>
              </a:rPr>
              <a:t>branch into the middle of a loop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/>
              <a:t>Keep loops proper nested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541"/>
            <a:ext cx="11987939" cy="551042"/>
          </a:xfrm>
        </p:spPr>
        <p:txBody>
          <a:bodyPr/>
          <a:lstStyle/>
          <a:p>
            <a:r>
              <a:rPr lang="en-US" dirty="0"/>
              <a:t>Keep loops Properly Nested: </a:t>
            </a:r>
            <a:br>
              <a:rPr lang="en-US" dirty="0"/>
            </a:br>
            <a:r>
              <a:rPr lang="en-US" dirty="0"/>
              <a:t>	Do not branch into the middle of a loop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417840" y="1344817"/>
            <a:ext cx="4451790" cy="50356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.Lloop1: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.Lloop2: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r1, 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.Lend1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r3, r3,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r2, 20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.Lend1: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H="1" flipV="1">
            <a:off x="6138871" y="2315437"/>
            <a:ext cx="2240163" cy="1468325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H="1" flipV="1">
            <a:off x="6203837" y="3677160"/>
            <a:ext cx="2962111" cy="98504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4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76A5C918-4252-89D7-C767-F6FAFB60E5E0}"/>
              </a:ext>
            </a:extLst>
          </p:cNvPr>
          <p:cNvSpPr/>
          <p:nvPr/>
        </p:nvSpPr>
        <p:spPr>
          <a:xfrm rot="5400000" flipV="1">
            <a:off x="6454021" y="4466604"/>
            <a:ext cx="1524906" cy="1809031"/>
          </a:xfrm>
          <a:prstGeom prst="uturnArrow">
            <a:avLst>
              <a:gd name="adj1" fmla="val 4865"/>
              <a:gd name="adj2" fmla="val 6464"/>
              <a:gd name="adj3" fmla="val 20789"/>
              <a:gd name="adj4" fmla="val 42454"/>
              <a:gd name="adj5" fmla="val 75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B9769-5D6D-478E-11B9-18B7F7C41555}"/>
              </a:ext>
            </a:extLst>
          </p:cNvPr>
          <p:cNvSpPr txBox="1"/>
          <p:nvPr/>
        </p:nvSpPr>
        <p:spPr>
          <a:xfrm>
            <a:off x="3029477" y="4186061"/>
            <a:ext cx="38291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Bad practice: branch into loop body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A3782-544B-1015-065C-CD5AAAC97F48}"/>
              </a:ext>
            </a:extLst>
          </p:cNvPr>
          <p:cNvSpPr/>
          <p:nvPr/>
        </p:nvSpPr>
        <p:spPr>
          <a:xfrm rot="10800000">
            <a:off x="10141528" y="5650736"/>
            <a:ext cx="350997" cy="1353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  <p:bldP spid="5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532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6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52817</TotalTime>
  <Words>6291</Words>
  <Application>Microsoft Macintosh PowerPoint</Application>
  <PresentationFormat>Widescreen</PresentationFormat>
  <Paragraphs>2178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1" baseType="lpstr">
      <vt:lpstr>ＭＳ Ｐゴシック</vt:lpstr>
      <vt:lpstr>Arial</vt:lpstr>
      <vt:lpstr>Arial Regular</vt:lpstr>
      <vt:lpstr>Calibri</vt:lpstr>
      <vt:lpstr>Cambria Math</vt:lpstr>
      <vt:lpstr>Consolas</vt:lpstr>
      <vt:lpstr>Courier New</vt:lpstr>
      <vt:lpstr>Menlo</vt:lpstr>
      <vt:lpstr>Roboto</vt:lpstr>
      <vt:lpstr>Roboto Regular</vt:lpstr>
      <vt:lpstr>Symbol</vt:lpstr>
      <vt:lpstr>Times</vt:lpstr>
      <vt:lpstr>Times New Roman</vt:lpstr>
      <vt:lpstr>Theme1</vt:lpstr>
      <vt:lpstr>PowerPoint Presentation</vt:lpstr>
      <vt:lpstr>PowerPoint Presentation</vt:lpstr>
      <vt:lpstr>Program Flow – Counting (For) Loop Version 1</vt:lpstr>
      <vt:lpstr>Program Flow – Counting (For) Loop – Version 2</vt:lpstr>
      <vt:lpstr>Nested loops</vt:lpstr>
      <vt:lpstr>Keep loops Properly Nested:   Do not branch into the middle of a loop</vt:lpstr>
      <vt:lpstr>What is a Bitwise Operation?</vt:lpstr>
      <vt:lpstr>Bitwise (Bit to Bit) Operators in C</vt:lpstr>
      <vt:lpstr>Bitwise Not (vs Boolean Not)</vt:lpstr>
      <vt:lpstr>MVN (not)</vt:lpstr>
      <vt:lpstr>mvn – Copies NOT (~)</vt:lpstr>
      <vt:lpstr>Bitwise Instructions</vt:lpstr>
      <vt:lpstr>Bitwise versus C Boolean Operators</vt:lpstr>
      <vt:lpstr>The act (operation) of Masking</vt:lpstr>
      <vt:lpstr>Mask on</vt:lpstr>
      <vt:lpstr>Mask off</vt:lpstr>
      <vt:lpstr>Extracting (Isolate) a Field of Bits with a mask</vt:lpstr>
      <vt:lpstr>Finding if a bit is set</vt:lpstr>
      <vt:lpstr>Even/Odd</vt:lpstr>
      <vt:lpstr>MOD %&lt;power of 2&gt;</vt:lpstr>
      <vt:lpstr>Flipping bits: bit toggle Used in PA7/PA8</vt:lpstr>
      <vt:lpstr>Unsigned Integers (positive numbers) with Fixed # of Bits</vt:lpstr>
      <vt:lpstr>Problem: How to Encode Both Positive and Negative Integers</vt:lpstr>
      <vt:lpstr>Two’s Complement: The MSB Has a Negative Weight</vt:lpstr>
      <vt:lpstr>2's Complement Signed Integer Method</vt:lpstr>
      <vt:lpstr>Sign Extension (how type promotion works)</vt:lpstr>
      <vt:lpstr>Example: Two’s Complement Sign or bit Extension - 1</vt:lpstr>
      <vt:lpstr>Example: Two’s Complement Sign or bit Extension -2</vt:lpstr>
      <vt:lpstr>Sign Extension in C: Type casts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Using pointers to examine byte order (on pi-cluster)</vt:lpstr>
      <vt:lpstr>Byte Addressable Memory Shown as 32-bit words</vt:lpstr>
      <vt:lpstr>Shift and Rotate Instructions</vt:lpstr>
      <vt:lpstr>Shift Operations in C</vt:lpstr>
      <vt:lpstr>Arithmetic Shift Right Example: Testing Sign</vt:lpstr>
      <vt:lpstr>Arithmetic Shift Right Example: Testing SIgn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Example: Swapping bits7,6 with bits 1,0</vt:lpstr>
      <vt:lpstr>Masking Summary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2597</cp:revision>
  <cp:lastPrinted>2024-05-15T06:03:17Z</cp:lastPrinted>
  <dcterms:created xsi:type="dcterms:W3CDTF">2018-10-05T16:35:28Z</dcterms:created>
  <dcterms:modified xsi:type="dcterms:W3CDTF">2024-05-15T16:02:54Z</dcterms:modified>
  <cp:category/>
</cp:coreProperties>
</file>